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16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70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9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96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75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44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02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36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BF24B-A1A4-41FC-B409-2CD23C532F4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917CFDE-32BE-41A4-B1D1-DA11022BAF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9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RAKOR DPL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 Feb 2017</a:t>
            </a:r>
          </a:p>
        </p:txBody>
      </p:sp>
    </p:spTree>
    <p:extLst>
      <p:ext uri="{BB962C8B-B14F-4D97-AF65-F5344CB8AC3E}">
        <p14:creationId xmlns:p14="http://schemas.microsoft.com/office/powerpoint/2010/main" val="122877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id-ID" dirty="0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2015732"/>
            <a:ext cx="11671068" cy="3936181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d-ID" sz="3600" dirty="0"/>
              <a:t>Memperoleh ide baru dalam melaksanakan pemberdayaan masyarakat, yaitu melalui Posdaya.</a:t>
            </a:r>
            <a:endParaRPr lang="en-US" sz="3600" dirty="0"/>
          </a:p>
          <a:p>
            <a:pPr marL="457200" lvl="0" indent="-457200">
              <a:buFont typeface="+mj-lt"/>
              <a:buAutoNum type="arabicPeriod"/>
            </a:pPr>
            <a:r>
              <a:rPr lang="id-ID" sz="3600" dirty="0"/>
              <a:t>Memperoleh kader-kader penggerak kegiatan pemberdayaan masyarakat.</a:t>
            </a: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id-ID" sz="3600" dirty="0"/>
              <a:t>Mempercepat pembangunan masyarakat dalam segala bidang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164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id-ID" dirty="0"/>
              <a:t>Perguruan Tinggi </a:t>
            </a:r>
            <a:r>
              <a:rPr lang="en-US" dirty="0"/>
              <a:t>(</a:t>
            </a:r>
            <a:r>
              <a:rPr lang="id-ID" dirty="0"/>
              <a:t>Universitas </a:t>
            </a:r>
            <a:r>
              <a:rPr lang="en-US" dirty="0" err="1"/>
              <a:t>Serang</a:t>
            </a:r>
            <a:r>
              <a:rPr lang="en-US" dirty="0"/>
              <a:t> Raya)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015732"/>
            <a:ext cx="11715749" cy="392786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Mendapatkan umpan balik sebagai akibat dari hasil interaksi langsung mahasiswa dengan masyarakat yang akan digunakan untuk penyempurnaan kurikulum agar sesuai dengan kebutuhan masyarakat.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Sebagai tempat penelitian dan pengabdian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id-ID" sz="2400" dirty="0"/>
              <a:t> masyarakat sesuai dengan konsep Tri D</a:t>
            </a:r>
            <a:r>
              <a:rPr lang="en-US" sz="2400" dirty="0"/>
              <a:t>h</a:t>
            </a:r>
            <a:r>
              <a:rPr lang="id-ID" sz="2400" dirty="0"/>
              <a:t>arma Perguruan Tinggi.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Terjalinnya kerjasama berbagai instansi pemerintah dengan peguruan tinggi dalam pelaksanaan pembangunan dengan penerapan IPTEKS yang sesuai dengan kebutuhan masyarakat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90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Peserta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737577"/>
              </p:ext>
            </p:extLst>
          </p:nvPr>
        </p:nvGraphicFramePr>
        <p:xfrm>
          <a:off x="361950" y="2016125"/>
          <a:ext cx="106934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627796239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2504134030"/>
                    </a:ext>
                  </a:extLst>
                </a:gridCol>
                <a:gridCol w="3448050">
                  <a:extLst>
                    <a:ext uri="{9D8B030D-6E8A-4147-A177-3AD203B41FA5}">
                      <a16:colId xmlns:a16="http://schemas.microsoft.com/office/drawing/2014/main" val="3356576946"/>
                    </a:ext>
                  </a:extLst>
                </a:gridCol>
                <a:gridCol w="3606802">
                  <a:extLst>
                    <a:ext uri="{9D8B030D-6E8A-4147-A177-3AD203B41FA5}">
                      <a16:colId xmlns:a16="http://schemas.microsoft.com/office/drawing/2014/main" val="1881479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/>
                        <a:t>Kelas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Jumlah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Kelompok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048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R2&amp;R3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9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1871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96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8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LOKASi</a:t>
            </a:r>
            <a:r>
              <a:rPr lang="en-US" dirty="0"/>
              <a:t> R1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015732"/>
            <a:ext cx="11296649" cy="3832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R1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di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Kabupaten</a:t>
            </a:r>
            <a:r>
              <a:rPr lang="en-US" sz="2400" dirty="0"/>
              <a:t>/Kota </a:t>
            </a:r>
            <a:r>
              <a:rPr lang="en-US" sz="2400" dirty="0" err="1"/>
              <a:t>Serang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Kec</a:t>
            </a:r>
            <a:r>
              <a:rPr lang="en-US" sz="2400" dirty="0"/>
              <a:t>. </a:t>
            </a:r>
            <a:r>
              <a:rPr lang="en-US" sz="2400" dirty="0" err="1"/>
              <a:t>Cikeusal</a:t>
            </a:r>
            <a:r>
              <a:rPr lang="en-US" sz="2400" dirty="0"/>
              <a:t> (11 </a:t>
            </a:r>
            <a:r>
              <a:rPr lang="en-US" sz="2400" dirty="0" err="1"/>
              <a:t>Desa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Kec</a:t>
            </a:r>
            <a:r>
              <a:rPr lang="en-US" sz="2400" dirty="0"/>
              <a:t>. </a:t>
            </a:r>
            <a:r>
              <a:rPr lang="en-US" sz="2400" dirty="0" err="1"/>
              <a:t>Petir</a:t>
            </a:r>
            <a:r>
              <a:rPr lang="en-US" sz="2400" dirty="0"/>
              <a:t> (15 </a:t>
            </a:r>
            <a:r>
              <a:rPr lang="en-US" sz="2400" dirty="0" err="1"/>
              <a:t>Desa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Kec</a:t>
            </a:r>
            <a:r>
              <a:rPr lang="en-US" sz="2400" dirty="0"/>
              <a:t>. </a:t>
            </a:r>
            <a:r>
              <a:rPr lang="en-US" sz="2400" dirty="0" err="1"/>
              <a:t>Pontang</a:t>
            </a:r>
            <a:r>
              <a:rPr lang="en-US" sz="2400" dirty="0"/>
              <a:t> (10 </a:t>
            </a:r>
            <a:r>
              <a:rPr lang="en-US" sz="2400" dirty="0" err="1"/>
              <a:t>Desa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Kec</a:t>
            </a:r>
            <a:r>
              <a:rPr lang="en-US" sz="2400" dirty="0"/>
              <a:t>. </a:t>
            </a:r>
            <a:r>
              <a:rPr lang="en-US" sz="2400" dirty="0" err="1"/>
              <a:t>Tirtayasa</a:t>
            </a:r>
            <a:r>
              <a:rPr lang="en-US" sz="2400" dirty="0"/>
              <a:t> (13 </a:t>
            </a:r>
            <a:r>
              <a:rPr lang="en-US" sz="2400" dirty="0" err="1"/>
              <a:t>Desa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Kec</a:t>
            </a:r>
            <a:r>
              <a:rPr lang="en-US" sz="2400" dirty="0"/>
              <a:t>. </a:t>
            </a:r>
            <a:r>
              <a:rPr lang="en-US" sz="2400" dirty="0" err="1"/>
              <a:t>Kasemen</a:t>
            </a:r>
            <a:r>
              <a:rPr lang="en-US" sz="2400" dirty="0"/>
              <a:t> (6 </a:t>
            </a:r>
            <a:r>
              <a:rPr lang="en-US" sz="2400" dirty="0" err="1"/>
              <a:t>Kelurahan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Kec</a:t>
            </a:r>
            <a:r>
              <a:rPr lang="en-US" sz="2400" dirty="0"/>
              <a:t>. </a:t>
            </a:r>
            <a:r>
              <a:rPr lang="en-US" sz="2400" dirty="0" err="1"/>
              <a:t>Walantaka</a:t>
            </a:r>
            <a:r>
              <a:rPr lang="en-US" sz="2400" dirty="0"/>
              <a:t> (6 </a:t>
            </a:r>
            <a:r>
              <a:rPr lang="en-US" sz="2400" dirty="0" err="1"/>
              <a:t>Kelurahan</a:t>
            </a:r>
            <a:r>
              <a:rPr lang="en-US" sz="24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Kab</a:t>
            </a:r>
            <a:r>
              <a:rPr lang="en-US" sz="2400" dirty="0"/>
              <a:t>. </a:t>
            </a:r>
            <a:r>
              <a:rPr lang="en-US" sz="2400" dirty="0" err="1"/>
              <a:t>Pandeglang</a:t>
            </a:r>
            <a:r>
              <a:rPr lang="en-US" sz="2400" dirty="0"/>
              <a:t> (1 </a:t>
            </a:r>
            <a:r>
              <a:rPr lang="en-US" sz="2400" dirty="0" err="1"/>
              <a:t>Desa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230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Lokasi</a:t>
            </a:r>
            <a:r>
              <a:rPr lang="en-US" dirty="0"/>
              <a:t> R2&amp;R3 (Kota </a:t>
            </a:r>
            <a:r>
              <a:rPr lang="en-US" dirty="0" err="1"/>
              <a:t>Serang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2015732"/>
            <a:ext cx="10864354" cy="396596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dirty="0" err="1"/>
              <a:t>Kec</a:t>
            </a:r>
            <a:r>
              <a:rPr lang="en-US" sz="3600" dirty="0"/>
              <a:t>. </a:t>
            </a:r>
            <a:r>
              <a:rPr lang="en-US" sz="3600" dirty="0" err="1"/>
              <a:t>Taktakan</a:t>
            </a:r>
            <a:r>
              <a:rPr lang="en-US" sz="3600" dirty="0"/>
              <a:t> (10 </a:t>
            </a:r>
            <a:r>
              <a:rPr lang="en-US" sz="3600" dirty="0" err="1"/>
              <a:t>Kelurahan</a:t>
            </a:r>
            <a:r>
              <a:rPr lang="en-US" sz="36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err="1"/>
              <a:t>Kec</a:t>
            </a:r>
            <a:r>
              <a:rPr lang="en-US" sz="3600" dirty="0"/>
              <a:t>. </a:t>
            </a:r>
            <a:r>
              <a:rPr lang="en-US" sz="3600" dirty="0" err="1"/>
              <a:t>Serang</a:t>
            </a:r>
            <a:r>
              <a:rPr lang="en-US" sz="3600" dirty="0"/>
              <a:t> (10 </a:t>
            </a:r>
            <a:r>
              <a:rPr lang="en-US" sz="3600" dirty="0" err="1"/>
              <a:t>Kelurahan</a:t>
            </a:r>
            <a:r>
              <a:rPr lang="en-US" sz="36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err="1"/>
              <a:t>Kec</a:t>
            </a:r>
            <a:r>
              <a:rPr lang="en-US" sz="3600" dirty="0"/>
              <a:t>. </a:t>
            </a:r>
            <a:r>
              <a:rPr lang="en-US" sz="3600" dirty="0" err="1"/>
              <a:t>Cipocok</a:t>
            </a:r>
            <a:r>
              <a:rPr lang="en-US" sz="3600" dirty="0"/>
              <a:t> Jaya (8 </a:t>
            </a:r>
            <a:r>
              <a:rPr lang="en-US" sz="3600" dirty="0" err="1"/>
              <a:t>Kelurahan</a:t>
            </a:r>
            <a:r>
              <a:rPr lang="en-US" sz="36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err="1"/>
              <a:t>Kec</a:t>
            </a:r>
            <a:r>
              <a:rPr lang="en-US" sz="3600" dirty="0"/>
              <a:t>. </a:t>
            </a:r>
            <a:r>
              <a:rPr lang="en-US" sz="3600" dirty="0" err="1"/>
              <a:t>Walantaka</a:t>
            </a:r>
            <a:r>
              <a:rPr lang="en-US" sz="3600" dirty="0"/>
              <a:t> (5 </a:t>
            </a:r>
            <a:r>
              <a:rPr lang="en-US" sz="3600" dirty="0" err="1"/>
              <a:t>Kelurahan</a:t>
            </a:r>
            <a:r>
              <a:rPr lang="en-US" sz="3600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err="1"/>
              <a:t>Kec</a:t>
            </a:r>
            <a:r>
              <a:rPr lang="en-US" sz="3600" dirty="0"/>
              <a:t>. </a:t>
            </a:r>
            <a:r>
              <a:rPr lang="en-US" sz="3600" dirty="0" err="1"/>
              <a:t>Kasemen</a:t>
            </a:r>
            <a:r>
              <a:rPr lang="en-US" sz="3600" dirty="0"/>
              <a:t> (4 </a:t>
            </a:r>
            <a:r>
              <a:rPr lang="en-US" sz="3600" dirty="0" err="1"/>
              <a:t>Kelurahan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2331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Rundown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73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977227"/>
              </p:ext>
            </p:extLst>
          </p:nvPr>
        </p:nvGraphicFramePr>
        <p:xfrm>
          <a:off x="0" y="-114619"/>
          <a:ext cx="12192000" cy="6972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21">
                  <a:extLst>
                    <a:ext uri="{9D8B030D-6E8A-4147-A177-3AD203B41FA5}">
                      <a16:colId xmlns:a16="http://schemas.microsoft.com/office/drawing/2014/main" val="2885628424"/>
                    </a:ext>
                  </a:extLst>
                </a:gridCol>
                <a:gridCol w="3168279">
                  <a:extLst>
                    <a:ext uri="{9D8B030D-6E8A-4147-A177-3AD203B41FA5}">
                      <a16:colId xmlns:a16="http://schemas.microsoft.com/office/drawing/2014/main" val="4286104668"/>
                    </a:ext>
                  </a:extLst>
                </a:gridCol>
                <a:gridCol w="8267700">
                  <a:extLst>
                    <a:ext uri="{9D8B030D-6E8A-4147-A177-3AD203B41FA5}">
                      <a16:colId xmlns:a16="http://schemas.microsoft.com/office/drawing/2014/main" val="3814295829"/>
                    </a:ext>
                  </a:extLst>
                </a:gridCol>
              </a:tblGrid>
              <a:tr h="54890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Jadwal Pelaksanaan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Kegiatan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1823966838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16 Jan </a:t>
                      </a:r>
                      <a:r>
                        <a:rPr lang="en-US" sz="2400" kern="1200" dirty="0" err="1">
                          <a:effectLst/>
                        </a:rPr>
                        <a:t>s.d.</a:t>
                      </a:r>
                      <a:r>
                        <a:rPr lang="en-US" sz="2400" kern="1200" dirty="0">
                          <a:effectLst/>
                        </a:rPr>
                        <a:t> 16 Feb 2017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Registrasi Peserta KKM secara Online dan validasi dokumen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2980438715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18 Februari 2017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Pembagian kelompok KKM dan Validasi ke finance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1091406456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10 Februari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Pembekalan DPL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2262100479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18 Februari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Pembekalan R1,R2,R3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3748003085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19 s.d. 23 Feb 2017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Observasi  DPL ke Lokasi KKM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2912862662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25 Februari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Pelepasan KKM R2,R3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2928326911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12 Juli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Pelepasan KKM R1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2727146328"/>
                  </a:ext>
                </a:extLst>
              </a:tr>
              <a:tr h="1153115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April s.d. Agustus 2017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err="1">
                          <a:effectLst/>
                        </a:rPr>
                        <a:t>Pelaksanaan</a:t>
                      </a:r>
                      <a:r>
                        <a:rPr lang="en-US" sz="2400" kern="1200" dirty="0">
                          <a:effectLst/>
                        </a:rPr>
                        <a:t> program KKM (</a:t>
                      </a:r>
                      <a:r>
                        <a:rPr lang="en-US" sz="2400" kern="1200" dirty="0" err="1">
                          <a:effectLst/>
                        </a:rPr>
                        <a:t>menginap</a:t>
                      </a:r>
                      <a:r>
                        <a:rPr lang="en-US" sz="2400" kern="1200" dirty="0">
                          <a:effectLst/>
                        </a:rPr>
                        <a:t> di </a:t>
                      </a:r>
                      <a:r>
                        <a:rPr lang="en-US" sz="2400" kern="1200" dirty="0" err="1">
                          <a:effectLst/>
                        </a:rPr>
                        <a:t>lokasi</a:t>
                      </a:r>
                      <a:r>
                        <a:rPr lang="en-US" sz="2400" kern="12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R1 (12 </a:t>
                      </a:r>
                      <a:r>
                        <a:rPr lang="en-US" sz="2400" kern="1200" dirty="0" err="1">
                          <a:effectLst/>
                        </a:rPr>
                        <a:t>Juli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r>
                        <a:rPr lang="en-US" sz="2400" kern="1200" dirty="0" err="1">
                          <a:effectLst/>
                        </a:rPr>
                        <a:t>s.d</a:t>
                      </a:r>
                      <a:r>
                        <a:rPr lang="en-US" sz="2400" kern="1200" dirty="0">
                          <a:effectLst/>
                        </a:rPr>
                        <a:t> 21 </a:t>
                      </a:r>
                      <a:r>
                        <a:rPr lang="en-US" sz="2400" kern="1200" dirty="0" err="1">
                          <a:effectLst/>
                        </a:rPr>
                        <a:t>Agustus</a:t>
                      </a:r>
                      <a:r>
                        <a:rPr lang="en-US" sz="2400" kern="1200" dirty="0">
                          <a:effectLst/>
                        </a:rPr>
                        <a:t> 2017)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R2 </a:t>
                      </a:r>
                      <a:r>
                        <a:rPr lang="en-US" sz="2400" kern="1200" dirty="0" err="1">
                          <a:effectLst/>
                        </a:rPr>
                        <a:t>dan</a:t>
                      </a:r>
                      <a:r>
                        <a:rPr lang="en-US" sz="2400" kern="1200" dirty="0">
                          <a:effectLst/>
                        </a:rPr>
                        <a:t> R3 25 </a:t>
                      </a:r>
                      <a:r>
                        <a:rPr lang="en-US" sz="2400" kern="1200" dirty="0" err="1">
                          <a:effectLst/>
                        </a:rPr>
                        <a:t>Februari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r>
                        <a:rPr lang="en-US" sz="2400" kern="1200" dirty="0" err="1">
                          <a:effectLst/>
                        </a:rPr>
                        <a:t>s.d.</a:t>
                      </a:r>
                      <a:r>
                        <a:rPr lang="en-US" sz="2400" kern="1200" dirty="0">
                          <a:effectLst/>
                        </a:rPr>
                        <a:t> 10 </a:t>
                      </a:r>
                      <a:r>
                        <a:rPr lang="en-US" sz="2400" kern="1200" dirty="0" err="1">
                          <a:effectLst/>
                        </a:rPr>
                        <a:t>Juni</a:t>
                      </a:r>
                      <a:r>
                        <a:rPr lang="en-US" sz="2400" kern="1200" dirty="0">
                          <a:effectLst/>
                        </a:rPr>
                        <a:t> 2017 (</a:t>
                      </a:r>
                      <a:r>
                        <a:rPr lang="en-US" sz="2400" kern="1200" dirty="0" err="1">
                          <a:effectLst/>
                        </a:rPr>
                        <a:t>sabtu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r>
                        <a:rPr lang="en-US" sz="2400" kern="1200" dirty="0" err="1">
                          <a:effectLst/>
                        </a:rPr>
                        <a:t>dan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r>
                        <a:rPr lang="en-US" sz="2400" kern="1200" dirty="0" err="1">
                          <a:effectLst/>
                        </a:rPr>
                        <a:t>minggu</a:t>
                      </a:r>
                      <a:r>
                        <a:rPr lang="en-US" sz="2400" kern="12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2428969126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Mei - Agustus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Monev oleh Tim Rektorat Unsera ke Lapangan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3712724817"/>
                  </a:ext>
                </a:extLst>
              </a:tr>
              <a:tr h="548906">
                <a:tc>
                  <a:txBody>
                    <a:bodyPr/>
                    <a:lstStyle/>
                    <a:p>
                      <a:pPr marL="571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Maret - Agustus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Monev oleh Panitia KKM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1373793004"/>
                  </a:ext>
                </a:extLst>
              </a:tr>
              <a:tr h="548906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5 – 10 September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Seminar </a:t>
                      </a:r>
                      <a:r>
                        <a:rPr lang="en-US" sz="2400" kern="1200" dirty="0" err="1">
                          <a:effectLst/>
                        </a:rPr>
                        <a:t>hasil</a:t>
                      </a:r>
                      <a:r>
                        <a:rPr lang="en-US" sz="2400" kern="1200" dirty="0">
                          <a:effectLst/>
                        </a:rPr>
                        <a:t> KKM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3889462995"/>
                  </a:ext>
                </a:extLst>
              </a:tr>
              <a:tr h="548906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15 Agustus 2017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Lomba Produk Hasil KKM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1964472861"/>
                  </a:ext>
                </a:extLst>
              </a:tr>
              <a:tr h="548906">
                <a:tc>
                  <a:txBody>
                    <a:bodyPr/>
                    <a:lstStyle/>
                    <a:p>
                      <a:pPr marL="1143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15 </a:t>
                      </a:r>
                      <a:r>
                        <a:rPr lang="en-US" sz="2400" kern="1200" dirty="0" err="1">
                          <a:effectLst/>
                        </a:rPr>
                        <a:t>Juli</a:t>
                      </a:r>
                      <a:r>
                        <a:rPr lang="en-US" sz="2400" kern="1200" dirty="0">
                          <a:effectLst/>
                        </a:rPr>
                        <a:t> 2017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Batas </a:t>
                      </a:r>
                      <a:r>
                        <a:rPr lang="en-US" sz="2400" kern="1200" dirty="0" err="1">
                          <a:effectLst/>
                        </a:rPr>
                        <a:t>akhir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r>
                        <a:rPr lang="en-US" sz="2400" kern="1200" dirty="0" err="1">
                          <a:effectLst/>
                        </a:rPr>
                        <a:t>Pelaporan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r>
                        <a:rPr lang="en-US" sz="2400" kern="1200" dirty="0" err="1">
                          <a:effectLst/>
                        </a:rPr>
                        <a:t>Hasil</a:t>
                      </a:r>
                      <a:r>
                        <a:rPr lang="en-US" sz="2400" kern="1200" dirty="0">
                          <a:effectLst/>
                        </a:rPr>
                        <a:t> KKM R2 </a:t>
                      </a:r>
                      <a:r>
                        <a:rPr lang="en-US" sz="2400" kern="1200" dirty="0" err="1">
                          <a:effectLst/>
                        </a:rPr>
                        <a:t>dan</a:t>
                      </a:r>
                      <a:r>
                        <a:rPr lang="en-US" sz="2400" kern="1200" dirty="0">
                          <a:effectLst/>
                        </a:rPr>
                        <a:t> 26 </a:t>
                      </a:r>
                      <a:r>
                        <a:rPr lang="en-US" sz="2400" kern="1200" dirty="0" err="1">
                          <a:effectLst/>
                        </a:rPr>
                        <a:t>agustus</a:t>
                      </a:r>
                      <a:r>
                        <a:rPr lang="en-US" sz="2400" kern="1200" dirty="0">
                          <a:effectLst/>
                        </a:rPr>
                        <a:t> R1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15" marR="54715" marT="0" marB="0"/>
                </a:tc>
                <a:extLst>
                  <a:ext uri="{0D108BD9-81ED-4DB2-BD59-A6C34878D82A}">
                    <a16:rowId xmlns:a16="http://schemas.microsoft.com/office/drawing/2014/main" val="96156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74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042541"/>
              </p:ext>
            </p:extLst>
          </p:nvPr>
        </p:nvGraphicFramePr>
        <p:xfrm>
          <a:off x="5188776" y="304800"/>
          <a:ext cx="6679374" cy="6070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9775">
                  <a:extLst>
                    <a:ext uri="{9D8B030D-6E8A-4147-A177-3AD203B41FA5}">
                      <a16:colId xmlns:a16="http://schemas.microsoft.com/office/drawing/2014/main" val="1127091525"/>
                    </a:ext>
                  </a:extLst>
                </a:gridCol>
                <a:gridCol w="2085548">
                  <a:extLst>
                    <a:ext uri="{9D8B030D-6E8A-4147-A177-3AD203B41FA5}">
                      <a16:colId xmlns:a16="http://schemas.microsoft.com/office/drawing/2014/main" val="3117259986"/>
                    </a:ext>
                  </a:extLst>
                </a:gridCol>
                <a:gridCol w="2844051">
                  <a:extLst>
                    <a:ext uri="{9D8B030D-6E8A-4147-A177-3AD203B41FA5}">
                      <a16:colId xmlns:a16="http://schemas.microsoft.com/office/drawing/2014/main" val="1650130939"/>
                    </a:ext>
                  </a:extLst>
                </a:gridCol>
              </a:tblGrid>
              <a:tr h="4777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Nilai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 err="1">
                          <a:effectLst/>
                        </a:rPr>
                        <a:t>Nilai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Huruf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 err="1">
                          <a:effectLst/>
                        </a:rPr>
                        <a:t>Bobot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Nilai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Huruf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1709562568"/>
                  </a:ext>
                </a:extLst>
              </a:tr>
              <a:tr h="4777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80-100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4,00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1913290454"/>
                  </a:ext>
                </a:extLst>
              </a:tr>
              <a:tr h="7166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77-79,99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A-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3,75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539206516"/>
                  </a:ext>
                </a:extLst>
              </a:tr>
              <a:tr h="7166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74-76,99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B+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3,50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483073438"/>
                  </a:ext>
                </a:extLst>
              </a:tr>
              <a:tr h="7166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68-73,99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3,00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1216816320"/>
                  </a:ext>
                </a:extLst>
              </a:tr>
              <a:tr h="7166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65-67,99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B-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2,75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4268702831"/>
                  </a:ext>
                </a:extLst>
              </a:tr>
              <a:tr h="7166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62-64,99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C+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2,50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57847484"/>
                  </a:ext>
                </a:extLst>
              </a:tr>
              <a:tr h="71661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56-61,99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2,00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636840728"/>
                  </a:ext>
                </a:extLst>
              </a:tr>
              <a:tr h="4777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45-55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>
                          <a:effectLst/>
                        </a:rPr>
                        <a:t>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400" dirty="0">
                          <a:effectLst/>
                        </a:rPr>
                        <a:t>1,00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70" marR="46870" marT="0" marB="0"/>
                </a:tc>
                <a:extLst>
                  <a:ext uri="{0D108BD9-81ED-4DB2-BD59-A6C34878D82A}">
                    <a16:rowId xmlns:a16="http://schemas.microsoft.com/office/drawing/2014/main" val="200856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872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Honorarium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015732"/>
            <a:ext cx="10673854" cy="40040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/>
              <a:t>Kedatangan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/</a:t>
            </a:r>
            <a:r>
              <a:rPr lang="en-US" sz="3200" dirty="0" err="1"/>
              <a:t>pelepasan</a:t>
            </a:r>
            <a:r>
              <a:rPr lang="en-US" sz="3200" dirty="0"/>
              <a:t> di </a:t>
            </a:r>
            <a:r>
              <a:rPr lang="en-US" sz="3200" dirty="0" err="1"/>
              <a:t>kecamatan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kel</a:t>
            </a:r>
            <a:r>
              <a:rPr lang="en-US" sz="3200" dirty="0"/>
              <a:t>./</a:t>
            </a:r>
            <a:r>
              <a:rPr lang="en-US" sz="3200" dirty="0" err="1"/>
              <a:t>desa</a:t>
            </a:r>
            <a:r>
              <a:rPr lang="en-US" sz="3200" dirty="0"/>
              <a:t> </a:t>
            </a:r>
            <a:r>
              <a:rPr lang="en-US" sz="3200" dirty="0" err="1"/>
              <a:t>dibuktikan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cap </a:t>
            </a:r>
            <a:r>
              <a:rPr lang="en-US" sz="3200" dirty="0" err="1"/>
              <a:t>kelurahan</a:t>
            </a:r>
            <a:r>
              <a:rPr lang="en-US" sz="3200" dirty="0"/>
              <a:t>/</a:t>
            </a:r>
            <a:r>
              <a:rPr lang="en-US" sz="3200" dirty="0" err="1"/>
              <a:t>desa</a:t>
            </a:r>
            <a:r>
              <a:rPr lang="en-US" sz="3200" dirty="0"/>
              <a:t> = Rp.500.000,-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Per </a:t>
            </a:r>
            <a:r>
              <a:rPr lang="en-US" sz="3200" dirty="0" err="1"/>
              <a:t>kunjungan</a:t>
            </a:r>
            <a:r>
              <a:rPr lang="en-US" sz="3200" dirty="0"/>
              <a:t> = Rp.250.000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transport 100.000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insentif</a:t>
            </a:r>
            <a:r>
              <a:rPr lang="en-US" sz="3200" dirty="0"/>
              <a:t> 150.000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/>
              <a:t>Maksimum</a:t>
            </a:r>
            <a:r>
              <a:rPr lang="en-US" sz="3200" dirty="0"/>
              <a:t> </a:t>
            </a:r>
            <a:r>
              <a:rPr lang="en-US" sz="3200" dirty="0" err="1"/>
              <a:t>kunjungan</a:t>
            </a:r>
            <a:r>
              <a:rPr lang="en-US" sz="3200" dirty="0"/>
              <a:t> yang </a:t>
            </a:r>
            <a:r>
              <a:rPr lang="en-US" sz="3200" dirty="0" err="1"/>
              <a:t>dibayarkan</a:t>
            </a:r>
            <a:r>
              <a:rPr lang="en-US" sz="3200" dirty="0"/>
              <a:t> = 8x</a:t>
            </a:r>
          </a:p>
        </p:txBody>
      </p:sp>
    </p:spTree>
    <p:extLst>
      <p:ext uri="{BB962C8B-B14F-4D97-AF65-F5344CB8AC3E}">
        <p14:creationId xmlns:p14="http://schemas.microsoft.com/office/powerpoint/2010/main" val="2247758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honorarium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853754"/>
            <a:ext cx="12020549" cy="44803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pelepasan</a:t>
            </a:r>
            <a:r>
              <a:rPr lang="en-US" sz="2200" dirty="0"/>
              <a:t> di </a:t>
            </a:r>
            <a:r>
              <a:rPr lang="en-US" sz="2200" dirty="0" err="1"/>
              <a:t>kecamatan</a:t>
            </a:r>
            <a:r>
              <a:rPr lang="en-US" sz="2200" dirty="0"/>
              <a:t> </a:t>
            </a:r>
            <a:r>
              <a:rPr lang="en-US" sz="2200" dirty="0" err="1"/>
              <a:t>dibuktikan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BA yang </a:t>
            </a:r>
            <a:r>
              <a:rPr lang="en-US" sz="2200" dirty="0" err="1"/>
              <a:t>dibuat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Korcam</a:t>
            </a:r>
            <a:r>
              <a:rPr lang="en-US" sz="2200" dirty="0"/>
              <a:t>, DPL </a:t>
            </a:r>
            <a:r>
              <a:rPr lang="en-US" sz="2200" dirty="0" err="1"/>
              <a:t>melanjutkan</a:t>
            </a:r>
            <a:r>
              <a:rPr lang="en-US" sz="2200" dirty="0"/>
              <a:t> </a:t>
            </a:r>
            <a:r>
              <a:rPr lang="en-US" sz="2200" dirty="0" err="1"/>
              <a:t>kegiatan</a:t>
            </a:r>
            <a:r>
              <a:rPr lang="en-US" sz="2200" dirty="0"/>
              <a:t> di </a:t>
            </a:r>
            <a:r>
              <a:rPr lang="en-US" sz="2200" dirty="0" err="1"/>
              <a:t>Kelurahan</a:t>
            </a:r>
            <a:r>
              <a:rPr lang="en-US" sz="22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DPL </a:t>
            </a:r>
            <a:r>
              <a:rPr lang="en-US" sz="2200" dirty="0" err="1"/>
              <a:t>membuat</a:t>
            </a:r>
            <a:r>
              <a:rPr lang="en-US" sz="2200" dirty="0"/>
              <a:t> BA (</a:t>
            </a:r>
            <a:r>
              <a:rPr lang="en-US" sz="2200" dirty="0" err="1"/>
              <a:t>Berita</a:t>
            </a:r>
            <a:r>
              <a:rPr lang="en-US" sz="2200" dirty="0"/>
              <a:t> Acara </a:t>
            </a:r>
            <a:r>
              <a:rPr lang="en-US" sz="2200" dirty="0" err="1"/>
              <a:t>Kelurahan</a:t>
            </a:r>
            <a:r>
              <a:rPr lang="en-US" sz="2200" dirty="0"/>
              <a:t>) </a:t>
            </a:r>
            <a:r>
              <a:rPr lang="en-US" sz="2200" dirty="0" err="1"/>
              <a:t>ditandatangani</a:t>
            </a:r>
            <a:r>
              <a:rPr lang="en-US" sz="2200" dirty="0"/>
              <a:t> </a:t>
            </a:r>
            <a:r>
              <a:rPr lang="en-US" sz="2200" dirty="0" err="1"/>
              <a:t>lurah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pegawai</a:t>
            </a:r>
            <a:r>
              <a:rPr lang="en-US" sz="2200" dirty="0"/>
              <a:t> </a:t>
            </a:r>
            <a:r>
              <a:rPr lang="en-US" sz="2200" dirty="0" err="1"/>
              <a:t>desa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diberi</a:t>
            </a:r>
            <a:r>
              <a:rPr lang="en-US" sz="2200" dirty="0"/>
              <a:t> Cap / </a:t>
            </a:r>
            <a:r>
              <a:rPr lang="en-US" sz="2200" dirty="0" err="1"/>
              <a:t>Stampel</a:t>
            </a:r>
            <a:r>
              <a:rPr lang="en-US" sz="2200" dirty="0"/>
              <a:t> </a:t>
            </a:r>
            <a:r>
              <a:rPr lang="en-US" sz="2200" dirty="0" err="1"/>
              <a:t>kelurahan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DPL </a:t>
            </a:r>
            <a:r>
              <a:rPr lang="en-US" sz="2200" dirty="0" err="1"/>
              <a:t>menyerahkan</a:t>
            </a:r>
            <a:r>
              <a:rPr lang="en-US" sz="2200" dirty="0"/>
              <a:t> BA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panitia</a:t>
            </a:r>
            <a:r>
              <a:rPr lang="en-US" sz="2200" dirty="0"/>
              <a:t> </a:t>
            </a:r>
            <a:r>
              <a:rPr lang="en-US" sz="2200" dirty="0" err="1"/>
              <a:t>kkm</a:t>
            </a:r>
            <a:r>
              <a:rPr lang="en-US" sz="2200" dirty="0"/>
              <a:t> (</a:t>
            </a:r>
            <a:r>
              <a:rPr lang="en-US" sz="2200" dirty="0" err="1"/>
              <a:t>Lian</a:t>
            </a:r>
            <a:r>
              <a:rPr lang="en-US" sz="2200" dirty="0"/>
              <a:t>, </a:t>
            </a:r>
            <a:r>
              <a:rPr lang="en-US" sz="2200" dirty="0" err="1"/>
              <a:t>Nila</a:t>
            </a:r>
            <a:r>
              <a:rPr lang="en-US" sz="2200" dirty="0"/>
              <a:t>, </a:t>
            </a:r>
            <a:r>
              <a:rPr lang="en-US" sz="2200" dirty="0" err="1"/>
              <a:t>Alam</a:t>
            </a:r>
            <a:r>
              <a:rPr lang="en-US" sz="2200" dirty="0"/>
              <a:t>) di LPPM Lt.2 </a:t>
            </a:r>
            <a:r>
              <a:rPr lang="en-US" sz="2200" dirty="0" err="1"/>
              <a:t>selambatnya</a:t>
            </a:r>
            <a:r>
              <a:rPr lang="en-US" sz="2200" dirty="0"/>
              <a:t> 1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pelepasan</a:t>
            </a:r>
            <a:r>
              <a:rPr lang="en-US" sz="22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Panitia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merekapitulasi</a:t>
            </a:r>
            <a:r>
              <a:rPr lang="en-US" sz="2200" dirty="0"/>
              <a:t> BA </a:t>
            </a:r>
            <a:r>
              <a:rPr lang="en-US" sz="2200" dirty="0" err="1"/>
              <a:t>tersebut</a:t>
            </a:r>
            <a:r>
              <a:rPr lang="en-US" sz="2200" dirty="0"/>
              <a:t> 1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pelepasan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pengajuan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keuangan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Pencairan</a:t>
            </a:r>
            <a:r>
              <a:rPr lang="en-US" sz="2200" dirty="0"/>
              <a:t> / transfer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tanggal</a:t>
            </a:r>
            <a:r>
              <a:rPr lang="en-US" sz="2200" dirty="0"/>
              <a:t> 1 di </a:t>
            </a:r>
            <a:r>
              <a:rPr lang="en-US" sz="2200" dirty="0" err="1"/>
              <a:t>bulan</a:t>
            </a:r>
            <a:r>
              <a:rPr lang="en-US" sz="2200" dirty="0"/>
              <a:t> </a:t>
            </a:r>
            <a:r>
              <a:rPr lang="en-US" sz="2200" dirty="0" err="1"/>
              <a:t>berikutnya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Bagi</a:t>
            </a:r>
            <a:r>
              <a:rPr lang="en-US" sz="2200" dirty="0"/>
              <a:t> yang </a:t>
            </a:r>
            <a:r>
              <a:rPr lang="en-US" sz="2200" dirty="0" err="1"/>
              <a:t>terlambat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pelaporan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honorarium </a:t>
            </a:r>
            <a:r>
              <a:rPr lang="en-US" sz="2200" b="1" dirty="0" err="1">
                <a:solidFill>
                  <a:srgbClr val="FF0000"/>
                </a:solidFill>
              </a:rPr>
              <a:t>pelepasan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dianggap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hangus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686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 KKM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UNSERA MENGABDI</a:t>
            </a:r>
          </a:p>
        </p:txBody>
      </p:sp>
    </p:spTree>
    <p:extLst>
      <p:ext uri="{BB962C8B-B14F-4D97-AF65-F5344CB8AC3E}">
        <p14:creationId xmlns:p14="http://schemas.microsoft.com/office/powerpoint/2010/main" val="2365019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honorarium</a:t>
            </a:r>
            <a:br>
              <a:rPr lang="en-US" dirty="0"/>
            </a:br>
            <a:r>
              <a:rPr lang="en-US" dirty="0" err="1"/>
              <a:t>Insentif</a:t>
            </a:r>
            <a:r>
              <a:rPr lang="en-US" dirty="0"/>
              <a:t> KKM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5732"/>
            <a:ext cx="11868149" cy="34506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BA (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Posko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Semua</a:t>
            </a:r>
            <a:r>
              <a:rPr lang="en-US" dirty="0"/>
              <a:t> BA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cap/</a:t>
            </a:r>
            <a:r>
              <a:rPr lang="en-US" dirty="0" err="1"/>
              <a:t>stampel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 / RT </a:t>
            </a:r>
            <a:r>
              <a:rPr lang="en-US" dirty="0" err="1"/>
              <a:t>setempat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KKM (</a:t>
            </a:r>
            <a:r>
              <a:rPr lang="en-US" dirty="0" err="1"/>
              <a:t>Lian</a:t>
            </a:r>
            <a:r>
              <a:rPr lang="en-US" dirty="0"/>
              <a:t> / </a:t>
            </a:r>
            <a:r>
              <a:rPr lang="en-US" dirty="0" err="1"/>
              <a:t>Nila</a:t>
            </a:r>
            <a:r>
              <a:rPr lang="en-US" dirty="0"/>
              <a:t> / </a:t>
            </a:r>
            <a:r>
              <a:rPr lang="en-US" dirty="0" err="1"/>
              <a:t>Alam</a:t>
            </a:r>
            <a:r>
              <a:rPr lang="en-US" dirty="0"/>
              <a:t>) LPPM Lt.2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KKM (</a:t>
            </a:r>
            <a:r>
              <a:rPr lang="en-US" dirty="0" err="1"/>
              <a:t>Laporan</a:t>
            </a:r>
            <a:r>
              <a:rPr lang="en-US" dirty="0"/>
              <a:t> KKM, LPJ, </a:t>
            </a:r>
            <a:r>
              <a:rPr lang="en-US" dirty="0" err="1"/>
              <a:t>Nilai</a:t>
            </a:r>
            <a:r>
              <a:rPr lang="en-US" dirty="0"/>
              <a:t>, Video </a:t>
            </a:r>
            <a:r>
              <a:rPr lang="en-US" dirty="0" err="1"/>
              <a:t>Dokumenter</a:t>
            </a:r>
            <a:r>
              <a:rPr lang="en-US"/>
              <a:t> KKM)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Batas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pelaporan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R1 = 26 </a:t>
            </a:r>
            <a:r>
              <a:rPr lang="en-US" dirty="0" err="1"/>
              <a:t>agustus</a:t>
            </a:r>
            <a:r>
              <a:rPr lang="en-US" dirty="0"/>
              <a:t> 2017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R2 = 15 </a:t>
            </a:r>
            <a:r>
              <a:rPr lang="en-US" dirty="0" err="1"/>
              <a:t>Juli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kkm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R1 </a:t>
            </a:r>
            <a:r>
              <a:rPr lang="en-US" dirty="0" err="1"/>
              <a:t>pengajuan</a:t>
            </a:r>
            <a:r>
              <a:rPr lang="en-US" dirty="0"/>
              <a:t> September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oktober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R2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agustus</a:t>
            </a:r>
            <a:r>
              <a:rPr lang="en-US" dirty="0"/>
              <a:t>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16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kkm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/>
              <a:t>Dapat</a:t>
            </a:r>
            <a:r>
              <a:rPr lang="en-US" sz="6000" dirty="0"/>
              <a:t> di download di</a:t>
            </a:r>
          </a:p>
          <a:p>
            <a:pPr marL="0" indent="0">
              <a:buNone/>
            </a:pPr>
            <a:r>
              <a:rPr lang="en-US" sz="6000" b="1" dirty="0"/>
              <a:t>www.lppmunsera.org</a:t>
            </a:r>
          </a:p>
        </p:txBody>
      </p:sp>
    </p:spTree>
    <p:extLst>
      <p:ext uri="{BB962C8B-B14F-4D97-AF65-F5344CB8AC3E}">
        <p14:creationId xmlns:p14="http://schemas.microsoft.com/office/powerpoint/2010/main" val="402042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" y="2015732"/>
            <a:ext cx="12042371" cy="4119061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M</a:t>
            </a:r>
            <a:r>
              <a:rPr lang="id-ID" sz="2800" dirty="0"/>
              <a:t>asyarakat sebagai mitra pembangunan dan bukan hanya sebagai objek pembangunan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</a:t>
            </a:r>
            <a:r>
              <a:rPr lang="id-ID" sz="2800" dirty="0"/>
              <a:t>danya sinergisme antar unsur tridarma perguruan tinggi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S</a:t>
            </a:r>
            <a:r>
              <a:rPr lang="id-ID" sz="2800" dirty="0"/>
              <a:t>umber ide pembangunan (tema) dimungkinkan dari berbagai pihak (dari internal dan eksternal perguruan tinggi), yang penting menyentuh kebutuhan dasar masyarakat lokasi KK</a:t>
            </a:r>
            <a:r>
              <a:rPr lang="en-US" sz="2800" dirty="0"/>
              <a:t>M;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</a:t>
            </a:r>
            <a:r>
              <a:rPr lang="id-ID" sz="2800" dirty="0"/>
              <a:t>rogram kerja KK</a:t>
            </a:r>
            <a:r>
              <a:rPr lang="en-US" sz="2800" dirty="0"/>
              <a:t>M  </a:t>
            </a:r>
            <a:r>
              <a:rPr lang="en-US" sz="2800" dirty="0" err="1"/>
              <a:t>Posdaya</a:t>
            </a:r>
            <a:r>
              <a:rPr lang="en-US" sz="2800" dirty="0"/>
              <a:t> </a:t>
            </a:r>
            <a:r>
              <a:rPr lang="id-ID" sz="2800" dirty="0"/>
              <a:t>antar wilayah (lokasi KK</a:t>
            </a:r>
            <a:r>
              <a:rPr lang="en-US" sz="2800" dirty="0"/>
              <a:t>M</a:t>
            </a:r>
            <a:r>
              <a:rPr lang="id-ID" sz="2800" dirty="0"/>
              <a:t>) bisa beragam</a:t>
            </a:r>
            <a:r>
              <a:rPr lang="en-US" sz="2800" dirty="0"/>
              <a:t>; </a:t>
            </a:r>
            <a:r>
              <a:rPr lang="en-US" sz="2800" dirty="0" err="1"/>
              <a:t>dan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</a:t>
            </a:r>
            <a:r>
              <a:rPr lang="id-ID" sz="2800" dirty="0"/>
              <a:t>umber pendanaan dimungkinkan dari beberapa pihak terkait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533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2015732"/>
            <a:ext cx="11504814" cy="401930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KKM </a:t>
            </a:r>
            <a:r>
              <a:rPr lang="en-US" dirty="0" err="1"/>
              <a:t>Unsera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yang </a:t>
            </a:r>
            <a:r>
              <a:rPr lang="en-US" dirty="0" err="1"/>
              <a:t>Khas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betapa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M</a:t>
            </a:r>
            <a:r>
              <a:rPr lang="id-ID" dirty="0"/>
              <a:t>emberdayakan kelompok masyarakat (terutama kelompok rumah tangga miskin) untuk bergabung dalam kelompok Posdaya untuk melakukan kegiatan ekonomi produktif</a:t>
            </a:r>
            <a:endParaRPr lang="en-U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: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keahlian</a:t>
            </a:r>
            <a:r>
              <a:rPr lang="en-US" dirty="0"/>
              <a:t> TTG (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/>
              <a:t>Mendampingi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: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/</a:t>
            </a:r>
            <a:r>
              <a:rPr lang="en-US" dirty="0" err="1"/>
              <a:t>mandiri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720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Luaran</a:t>
            </a:r>
            <a:r>
              <a:rPr lang="en-US" dirty="0"/>
              <a:t> /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2015732"/>
            <a:ext cx="11754196" cy="408581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3200" dirty="0"/>
              <a:t>Terbentuknya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guna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kualitas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Adanya</a:t>
            </a:r>
            <a:r>
              <a:rPr lang="en-US" sz="3200" dirty="0"/>
              <a:t> model </a:t>
            </a:r>
            <a:r>
              <a:rPr lang="en-US" sz="3200" dirty="0" err="1"/>
              <a:t>menanam</a:t>
            </a:r>
            <a:r>
              <a:rPr lang="en-US" sz="3200" dirty="0"/>
              <a:t> ala </a:t>
            </a:r>
            <a:r>
              <a:rPr lang="en-US" sz="3200" dirty="0" err="1"/>
              <a:t>Hydrophonic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Aerophonic</a:t>
            </a:r>
            <a:r>
              <a:rPr lang="en-US" sz="3200" dirty="0"/>
              <a:t> di </a:t>
            </a:r>
            <a:r>
              <a:rPr lang="en-US" sz="3200" dirty="0" err="1"/>
              <a:t>kota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</a:t>
            </a:r>
            <a:r>
              <a:rPr lang="en-US" sz="3200" dirty="0" err="1"/>
              <a:t>unggulan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 err="1"/>
              <a:t>kewilayahan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Membentuk</a:t>
            </a:r>
            <a:r>
              <a:rPr lang="en-US" sz="3200" dirty="0"/>
              <a:t>/</a:t>
            </a:r>
            <a:r>
              <a:rPr lang="en-US" sz="3200" dirty="0" err="1"/>
              <a:t>menghidupkan</a:t>
            </a:r>
            <a:r>
              <a:rPr lang="en-US" sz="3200" dirty="0"/>
              <a:t>: TPA/PAUD, </a:t>
            </a:r>
            <a:r>
              <a:rPr lang="en-US" sz="3200" dirty="0" err="1"/>
              <a:t>Posyandu</a:t>
            </a:r>
            <a:r>
              <a:rPr lang="en-US" sz="3200" dirty="0"/>
              <a:t>, </a:t>
            </a:r>
            <a:r>
              <a:rPr lang="en-US" sz="3200" dirty="0" err="1"/>
              <a:t>Koperasi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20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015732"/>
            <a:ext cx="11737571" cy="388630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K</a:t>
            </a:r>
            <a:r>
              <a:rPr lang="id-ID" sz="2400" dirty="0"/>
              <a:t>elompok masyarakat (rumah tangga miskin) mampu melakukan kegiatan yang bernilai ekonomi produktif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id-ID" sz="2400" dirty="0"/>
              <a:t> pendapatan masyarakat akan meningkat</a:t>
            </a:r>
            <a:r>
              <a:rPr lang="en-US" sz="2400" dirty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Dengan terbentuknya/ aktifnya Posyandu, maka kesehatan anak-anak balita akan terkontrol, sehingga ketika ada kasus gizi buruk bagi anak-anak akan cepat diketahui.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642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Outcome…..(2)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dirty="0"/>
              <a:t>D</a:t>
            </a:r>
            <a:r>
              <a:rPr lang="id-ID" dirty="0"/>
              <a:t>engan terbentuknya/aktifnya TPA atau PAUD, maka usaha  menanamkan nilai</a:t>
            </a:r>
            <a:r>
              <a:rPr lang="en-US" dirty="0"/>
              <a:t>-</a:t>
            </a:r>
            <a:r>
              <a:rPr lang="id-ID" dirty="0"/>
              <a:t>nilai keagamaan dan budi pekerti secara dini akan berhasil dengan baik</a:t>
            </a:r>
            <a:r>
              <a:rPr lang="en-US" dirty="0"/>
              <a:t>;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;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dirty="0" err="1"/>
              <a:t>Adanya</a:t>
            </a:r>
            <a:r>
              <a:rPr lang="en-US" dirty="0"/>
              <a:t> model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hydrophonic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;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modal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14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633" y="2015732"/>
            <a:ext cx="11687694" cy="395280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3600" dirty="0"/>
              <a:t>Mahasiswa</a:t>
            </a:r>
            <a:r>
              <a:rPr lang="en-US" sz="3600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m</a:t>
            </a:r>
            <a:r>
              <a:rPr lang="id-ID" sz="3200" dirty="0"/>
              <a:t>elatih mahasiswa untuk bekerja secara interdisipliner dan lintas sektoral dan mendewasakan cara berfikir.</a:t>
            </a: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m</a:t>
            </a:r>
            <a:r>
              <a:rPr lang="id-ID" sz="3200" dirty="0"/>
              <a:t>emprakt</a:t>
            </a:r>
            <a:r>
              <a:rPr lang="en-US" sz="3200" dirty="0" err="1"/>
              <a:t>i</a:t>
            </a:r>
            <a:r>
              <a:rPr lang="id-ID" sz="3200" dirty="0"/>
              <a:t>kkan secara langsung di masyarakat ilmu yang diperoleh di bangku kuliah</a:t>
            </a:r>
            <a:r>
              <a:rPr lang="en-US" sz="32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m</a:t>
            </a:r>
            <a:r>
              <a:rPr lang="id-ID" sz="3200" dirty="0"/>
              <a:t>emahami dan merasakan permasalahan yang dihadapi masyakarat.</a:t>
            </a:r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903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015732"/>
            <a:ext cx="11804073" cy="410243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600" dirty="0"/>
              <a:t>m</a:t>
            </a:r>
            <a:r>
              <a:rPr lang="id-ID" sz="2600" dirty="0"/>
              <a:t>embentuk sikap empati mahasiswa terhadap masyarakat sehingga timbul</a:t>
            </a:r>
            <a:r>
              <a:rPr lang="en-US" sz="2600" dirty="0"/>
              <a:t> rasa </a:t>
            </a:r>
            <a:r>
              <a:rPr lang="id-ID" sz="2600" dirty="0"/>
              <a:t>cinta, kepedulian sosial</a:t>
            </a:r>
            <a:r>
              <a:rPr lang="en-US" sz="2600" dirty="0"/>
              <a:t>,</a:t>
            </a:r>
            <a:r>
              <a:rPr lang="id-ID" sz="2600" dirty="0"/>
              <a:t> dan tanggung jawab terhadap masyarakat.</a:t>
            </a:r>
            <a:endParaRPr lang="en-US" sz="26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600" dirty="0"/>
              <a:t>m</a:t>
            </a:r>
            <a:r>
              <a:rPr lang="id-ID" sz="2600" dirty="0"/>
              <a:t>embimbing mahasiswa agar menjadi seorang </a:t>
            </a:r>
            <a:r>
              <a:rPr lang="id-ID" sz="2600" i="1" dirty="0"/>
              <a:t>innovator, motivator</a:t>
            </a:r>
            <a:r>
              <a:rPr lang="id-ID" sz="2600" dirty="0"/>
              <a:t>, dan </a:t>
            </a:r>
            <a:r>
              <a:rPr lang="id-ID" sz="2600" i="1" dirty="0"/>
              <a:t>problem solver</a:t>
            </a:r>
            <a:endParaRPr lang="en-US" sz="26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600" dirty="0"/>
              <a:t>me</a:t>
            </a:r>
            <a:r>
              <a:rPr lang="id-ID" sz="2600" dirty="0"/>
              <a:t>mberikan pengalaman dan keterampilan kepada mahasiswa sebagai kader</a:t>
            </a:r>
            <a:r>
              <a:rPr lang="en-US" sz="2600" dirty="0"/>
              <a:t> </a:t>
            </a:r>
            <a:r>
              <a:rPr lang="id-ID" sz="2600" dirty="0"/>
              <a:t>pembangunan</a:t>
            </a:r>
            <a:r>
              <a:rPr lang="en-US" sz="2600" dirty="0"/>
              <a:t>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600" dirty="0"/>
              <a:t>m</a:t>
            </a:r>
            <a:r>
              <a:rPr lang="id-ID" sz="2600" dirty="0"/>
              <a:t>enumbuhkan jiwa kewirausahaan mahasiswa dengan berlatih menggali potensi daerah untuk dikembangkan dan dimanfaatkan secara langsung oleh masyarakat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0374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98</TotalTime>
  <Words>1142</Words>
  <Application>Microsoft Office PowerPoint</Application>
  <PresentationFormat>Widescreen</PresentationFormat>
  <Paragraphs>180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</vt:lpstr>
      <vt:lpstr>Times New Roman</vt:lpstr>
      <vt:lpstr>Gallery</vt:lpstr>
      <vt:lpstr>RAKOR DPL</vt:lpstr>
      <vt:lpstr>Tema KKM 2017</vt:lpstr>
      <vt:lpstr>Latar Belakang</vt:lpstr>
      <vt:lpstr>Tujuan</vt:lpstr>
      <vt:lpstr>Luaran / Output</vt:lpstr>
      <vt:lpstr>Outcome</vt:lpstr>
      <vt:lpstr>Outcome…..(2)</vt:lpstr>
      <vt:lpstr>Sasaran</vt:lpstr>
      <vt:lpstr>Sasaran</vt:lpstr>
      <vt:lpstr>Sasaran bagi Pemerintah</vt:lpstr>
      <vt:lpstr>Sasaran bagi Perguruan Tinggi (Universitas Serang Raya)</vt:lpstr>
      <vt:lpstr>Peserta</vt:lpstr>
      <vt:lpstr>LOKASi R1</vt:lpstr>
      <vt:lpstr>Lokasi R2&amp;R3 (Kota Serang)</vt:lpstr>
      <vt:lpstr>Rundown Kegiatan</vt:lpstr>
      <vt:lpstr>PowerPoint Presentation</vt:lpstr>
      <vt:lpstr>Penilaian</vt:lpstr>
      <vt:lpstr>Honorarium</vt:lpstr>
      <vt:lpstr>Mekanisme pembayaran honorarium</vt:lpstr>
      <vt:lpstr>Mekanisme pembayaran honorarium Insentif KKM</vt:lpstr>
      <vt:lpstr>Berita acara dan panduan kkm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RAKOR DPL</dc:title>
  <dc:creator>AHMAD DEDI</dc:creator>
  <cp:lastModifiedBy>AHMAD DEDI</cp:lastModifiedBy>
  <cp:revision>23</cp:revision>
  <dcterms:created xsi:type="dcterms:W3CDTF">2017-02-09T23:51:34Z</dcterms:created>
  <dcterms:modified xsi:type="dcterms:W3CDTF">2017-02-10T17:18:52Z</dcterms:modified>
</cp:coreProperties>
</file>